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</p:sldIdLst>
  <p:sldSz cy="5143500" cx="9144000"/>
  <p:notesSz cx="6858000" cy="9144000"/>
  <p:embeddedFontLst>
    <p:embeddedFont>
      <p:font typeface="Roboto"/>
      <p:regular r:id="rId148"/>
      <p:bold r:id="rId149"/>
      <p:italic r:id="rId150"/>
      <p:boldItalic r:id="rId151"/>
    </p:embeddedFont>
    <p:embeddedFont>
      <p:font typeface="Roboto Mono"/>
      <p:regular r:id="rId152"/>
      <p:bold r:id="rId153"/>
      <p:italic r:id="rId154"/>
      <p:boldItalic r:id="rId1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Roboto-italic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Roboto-bold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Roboto-regular.fntdata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154" Type="http://schemas.openxmlformats.org/officeDocument/2006/relationships/font" Target="fonts/RobotoMono-italic.fntdata"/><Relationship Id="rId58" Type="http://schemas.openxmlformats.org/officeDocument/2006/relationships/slide" Target="slides/slide53.xml"/><Relationship Id="rId153" Type="http://schemas.openxmlformats.org/officeDocument/2006/relationships/font" Target="fonts/RobotoMono-bold.fntdata"/><Relationship Id="rId152" Type="http://schemas.openxmlformats.org/officeDocument/2006/relationships/font" Target="fonts/RobotoMono-regular.fntdata"/><Relationship Id="rId151" Type="http://schemas.openxmlformats.org/officeDocument/2006/relationships/font" Target="fonts/Roboto-boldItalic.fntdata"/><Relationship Id="rId155" Type="http://schemas.openxmlformats.org/officeDocument/2006/relationships/font" Target="fonts/RobotoMon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197625b89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197625b89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197625b8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4197625b8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4197625b8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4197625b8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4197625b8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4197625b8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197625b8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4197625b8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4197625b8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4197625b8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197625b8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4197625b8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4197625b8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4197625b8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4197625b8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4197625b8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4197625b8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4197625b8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4197625b8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4197625b8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197625b89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197625b89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4197625b8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4197625b8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4197625b8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4197625b8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4197625b8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4197625b8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4197625b8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4197625b8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4197625b8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4197625b8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4197625b8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4197625b8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4197625b8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4197625b8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4197625b8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4197625b8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197625b8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4197625b8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4197625b8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4197625b8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97625b89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197625b89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197625b8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4197625b8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4197625b8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4197625b8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197625b8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197625b8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4197625b8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4197625b8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4197625b8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4197625b8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4197625b8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4197625b8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4197625b8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4197625b8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4197625b8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4197625b8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4197625b8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4197625b8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4197625b8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4197625b8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197625b89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197625b89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4197625b8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4197625b8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4197625b8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4197625b8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4197625b8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4197625b8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4197625b8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4197625b8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4197625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4197625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4197625b8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4197625b8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4197625b8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4197625b8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4197625b8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4197625b8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4197625b8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4197625b8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4197625b8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4197625b8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197625b89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197625b89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4197625b8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4197625b8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41d3e213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41d3e213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41d3e213c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41d3e213c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1d3e213c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1d3e213c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1d3e213c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1d3e213c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1d3e213c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1d3e213c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1d3e213c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1d3e213c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197625b89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197625b89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197625b8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197625b8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197625b89_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197625b89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197625b89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197625b89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197625b89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197625b89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197625b89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197625b89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197625b89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197625b89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197625b89_2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197625b89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197625b89_2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197625b89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197625b89_2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197625b89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197625b89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197625b89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197625b89_2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197625b89_2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197625b89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197625b89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197625b89_2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197625b89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197625b89_2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197625b89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197625b89_2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197625b89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197625b89_2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197625b89_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197625b89_2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197625b89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197625b89_2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197625b89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197625b89_2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197625b89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197625b89_2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197625b89_2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197625b89_2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197625b89_2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197625b89_2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197625b89_2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197625b89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197625b89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197625b89_2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197625b89_2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197625b89_2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197625b89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197625b89_2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197625b89_2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197625b89_2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197625b89_2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197625b89_2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197625b89_2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197625b89_2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197625b89_2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197625b89_2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197625b89_2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197625b89_2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197625b89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197625b89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197625b89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197625b89_2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4197625b89_2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197625b89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197625b89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197625b89_2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4197625b89_2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197625b89_2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197625b89_2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197625b89_2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197625b89_2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197625b89_2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4197625b89_2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197625b89_2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4197625b89_2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197625b89_2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197625b89_2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197625b89_2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197625b89_2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197625b89_2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197625b89_2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197625b89_2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197625b89_2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197625b89_2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197625b89_2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197625b89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197625b89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4197625b89_2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4197625b89_2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197625b89_2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4197625b89_2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197625b89_2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197625b89_2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197625b89_2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4197625b89_2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197625b89_2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197625b89_2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197625b89_2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197625b89_2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4197625b89_2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4197625b89_2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197625b89_2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197625b89_2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197625b89_2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4197625b89_2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197625b89_2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4197625b89_2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197625b89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197625b89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4197625b89_2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4197625b89_2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197625b89_2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197625b89_2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197625b89_2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4197625b89_2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197625b89_2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4197625b89_2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197625b89_2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4197625b89_2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197625b89_2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4197625b89_2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197625b89_2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197625b89_2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197625b89_2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4197625b89_2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4197625b89_2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4197625b89_2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197625b89_2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4197625b89_2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1d3e213c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1d3e213c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197625b89_2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197625b89_2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4197625b89_2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4197625b89_2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4197625b89_2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4197625b89_2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4197625b89_2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4197625b89_2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197625b89_2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197625b89_2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4197625b89_2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4197625b89_2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197625b89_2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4197625b89_2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197625b89_2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4197625b89_2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197625b89_2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4197625b89_2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4197625b89_2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4197625b89_2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197625b89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197625b89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4197625b89_2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4197625b89_2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4197625b89_2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4197625b89_2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4197625b89_2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4197625b89_2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4197625b89_2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4197625b89_2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197625b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197625b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197625b8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4197625b8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4197625b8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4197625b8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4197625b8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4197625b8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4197625b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4197625b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4197625b8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4197625b8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7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8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7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7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7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8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8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hyperlink" Target="https://github.com/iu5git/JavaScript/issues" TargetMode="External"/><Relationship Id="rId4" Type="http://schemas.openxmlformats.org/officeDocument/2006/relationships/image" Target="../media/image79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hyperlink" Target="https://forms.gle/nQ1iqgiHAnXYkycS8" TargetMode="External"/><Relationship Id="rId4" Type="http://schemas.openxmlformats.org/officeDocument/2006/relationships/image" Target="../media/image8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kangax.github.io/compat-table/es6/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aniuse.com/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9.png"/><Relationship Id="rId4" Type="http://schemas.openxmlformats.org/officeDocument/2006/relationships/image" Target="../media/image72.png"/><Relationship Id="rId11" Type="http://schemas.openxmlformats.org/officeDocument/2006/relationships/image" Target="../media/image88.png"/><Relationship Id="rId10" Type="http://schemas.openxmlformats.org/officeDocument/2006/relationships/image" Target="../media/image86.png"/><Relationship Id="rId9" Type="http://schemas.openxmlformats.org/officeDocument/2006/relationships/image" Target="../media/image91.png"/><Relationship Id="rId5" Type="http://schemas.openxmlformats.org/officeDocument/2006/relationships/image" Target="../media/image89.png"/><Relationship Id="rId6" Type="http://schemas.openxmlformats.org/officeDocument/2006/relationships/image" Target="../media/image87.png"/><Relationship Id="rId7" Type="http://schemas.openxmlformats.org/officeDocument/2006/relationships/image" Target="../media/image83.png"/><Relationship Id="rId8" Type="http://schemas.openxmlformats.org/officeDocument/2006/relationships/image" Target="../media/image7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7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Крутые мелочи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JavaScript-движок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Программа или интерпретатор, способный понимать и выполнять JavaScript-код.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JavaScript-движки обычно используются в веб-браузерах, включая V8 в Chrome, SpiderMonkey в Firefox и Chakra в Edge. Каждый движок подобен языковому модулю, который позволяет приложению поддерживать определенное подмножество языка JavaScript.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Long Polling</a:t>
            </a:r>
            <a:endParaRPr/>
          </a:p>
        </p:txBody>
      </p:sp>
      <p:sp>
        <p:nvSpPr>
          <p:cNvPr id="657" name="Google Shape;657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Клиент запрашивает у сервера данные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Сервер отвечает двумя способами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Если есть новые данные, он их отдает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Если данные нет, то сервер оставляет соединение открытым на определенный период времени, и когда находят новые данные, отдает их клиенту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WebSocket</a:t>
            </a:r>
            <a:endParaRPr/>
          </a:p>
        </p:txBody>
      </p:sp>
      <p:sp>
        <p:nvSpPr>
          <p:cNvPr id="663" name="Google Shape;663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Новый (относительно) протокол полнодуплексной связи (может передавать и принимать одновременно) поверх TCP-соединения, предназначенный для обмена сообщениями между браузером и веб-сервером в режиме реального времени. С помощью его API вы можете отправить сообщение на сервер и получить ответ без выполнения отдельного HTTP-запроса, причем этот процесс будет событийно-управляемым.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Были созданы, чтобы обойти ограничение HTTP на формат запрос/ответ и дать возможность отправлять сообщения </a:t>
            </a:r>
            <a:r>
              <a:rPr b="1" lang="ru">
                <a:solidFill>
                  <a:schemeClr val="dk1"/>
                </a:solidFill>
              </a:rPr>
              <a:t>с сервера на клиент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поддерживается</a:t>
            </a:r>
            <a:endParaRPr/>
          </a:p>
        </p:txBody>
      </p:sp>
      <p:sp>
        <p:nvSpPr>
          <p:cNvPr id="669" name="Google Shape;669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8714"/>
            <a:ext cx="9144003" cy="280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 WebSocket</a:t>
            </a:r>
            <a:endParaRPr/>
          </a:p>
        </p:txBody>
      </p:sp>
      <p:sp>
        <p:nvSpPr>
          <p:cNvPr id="676" name="Google Shape;676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Поддерживает возможность отправки сообщений с сервера на клиент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Все сообщения проходят через одно TCP-соединение, поэтому отсутствует overhead на открытие соединения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Очень хорошая поддержка браузерами и очень простой API использования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Именно поэтому WebSocket'ы очень удобно использовать для написания: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Реалтаймовых игр (для обмена сообщениями между клиентом и сервером)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Чатов и веб-мессенджеров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PUSH-уведомления и прочие нотификации от сервера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WebSocket</a:t>
            </a:r>
            <a:endParaRPr/>
          </a:p>
        </p:txBody>
      </p:sp>
      <p:sp>
        <p:nvSpPr>
          <p:cNvPr id="682" name="Google Shape;682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869" y="1017725"/>
            <a:ext cx="565026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с WebSocket</a:t>
            </a:r>
            <a:endParaRPr/>
          </a:p>
        </p:txBody>
      </p:sp>
      <p:sp>
        <p:nvSpPr>
          <p:cNvPr id="689" name="Google Shape;689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 создания объекта WebSocket </a:t>
            </a:r>
            <a:r>
              <a:rPr b="1" lang="ru">
                <a:solidFill>
                  <a:schemeClr val="dk1"/>
                </a:solidFill>
              </a:rPr>
              <a:t>необходимо дождаться</a:t>
            </a:r>
            <a:r>
              <a:rPr lang="ru">
                <a:solidFill>
                  <a:schemeClr val="dk1"/>
                </a:solidFill>
              </a:rPr>
              <a:t>, пока соединение не откроется и не установится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0" name="Google Shape;69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88" y="1964801"/>
            <a:ext cx="8264624" cy="31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происходит в браузере</a:t>
            </a:r>
            <a:endParaRPr/>
          </a:p>
        </p:txBody>
      </p:sp>
      <p:sp>
        <p:nvSpPr>
          <p:cNvPr id="696" name="Google Shape;696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34" y="1152475"/>
            <a:ext cx="518054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Событие error и close</a:t>
            </a:r>
            <a:endParaRPr/>
          </a:p>
        </p:txBody>
      </p:sp>
      <p:sp>
        <p:nvSpPr>
          <p:cNvPr id="703" name="Google Shape;703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23" y="1017726"/>
            <a:ext cx="8299564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0"/>
          <p:cNvSpPr txBox="1"/>
          <p:nvPr>
            <p:ph type="title"/>
          </p:nvPr>
        </p:nvSpPr>
        <p:spPr>
          <a:xfrm>
            <a:off x="311700" y="445025"/>
            <a:ext cx="85206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Событие message — обработка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сообщений с сервера</a:t>
            </a:r>
            <a:endParaRPr/>
          </a:p>
        </p:txBody>
      </p:sp>
      <p:sp>
        <p:nvSpPr>
          <p:cNvPr id="710" name="Google Shape;710;p120"/>
          <p:cNvSpPr txBox="1"/>
          <p:nvPr>
            <p:ph idx="1" type="body"/>
          </p:nvPr>
        </p:nvSpPr>
        <p:spPr>
          <a:xfrm>
            <a:off x="311700" y="1393625"/>
            <a:ext cx="8520600" cy="31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25" y="1393625"/>
            <a:ext cx="8223149" cy="363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ещё можно слать и принимать бинарные данные</a:t>
            </a:r>
            <a:endParaRPr/>
          </a:p>
        </p:txBody>
      </p:sp>
      <p:sp>
        <p:nvSpPr>
          <p:cNvPr id="717" name="Google Shape;717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50" y="1152475"/>
            <a:ext cx="724109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JavaScript-движок (быстродействие)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Два человека поймут команду JavaScript, но один из них отреагирует раньше, потому что смог быстрее понять и обработать команду. Аналогично, два браузера могут понимать код JavaScript, но один из них работает быстрее, потому что его JavaScript-движок работает эффективнее.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использовать WebSocket</a:t>
            </a:r>
            <a:endParaRPr/>
          </a:p>
        </p:txBody>
      </p:sp>
      <p:sp>
        <p:nvSpPr>
          <p:cNvPr id="724" name="Google Shape;724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Договориться о своём "надпротоколе" обмена сообщениями между клиентом и сервером — зафиксировать форматы всех сообщений в приложении. Например: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5" name="Google Shape;7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863" y="2191475"/>
            <a:ext cx="4384274" cy="28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 использовать WebSocket</a:t>
            </a:r>
            <a:endParaRPr/>
          </a:p>
        </p:txBody>
      </p:sp>
      <p:sp>
        <p:nvSpPr>
          <p:cNvPr id="731" name="Google Shape;731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Написать обёртку вокруг WebSocket, которая будет внутри себя заниматься отправкой и приёмом сообщений, а наружу будет предоставлять удобный интерфейс: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2" name="Google Shape;7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98911"/>
            <a:ext cx="8520599" cy="284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Server Sent Events</a:t>
            </a:r>
            <a:endParaRPr/>
          </a:p>
        </p:txBody>
      </p:sp>
      <p:sp>
        <p:nvSpPr>
          <p:cNvPr id="738" name="Google Shape;738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Спецификация Server-Sent Events описывает встроенный класс EventSource, который позволяет поддерживать соединение с сервером и получать от него события.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 и в случае с WebSocket, соединение постоянно.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Отличия от WebSocket</a:t>
            </a:r>
            <a:endParaRPr/>
          </a:p>
        </p:txBody>
      </p:sp>
      <p:sp>
        <p:nvSpPr>
          <p:cNvPr id="744" name="Google Shape;744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Однонаправленность: данные посылает только сервер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Только текст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Обычный HTTP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 по Server Sent Events</a:t>
            </a:r>
            <a:endParaRPr/>
          </a:p>
        </p:txBody>
      </p:sp>
      <p:sp>
        <p:nvSpPr>
          <p:cNvPr id="750" name="Google Shape;750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ru" sz="1420">
                <a:solidFill>
                  <a:schemeClr val="dk1"/>
                </a:solidFill>
              </a:rPr>
              <a:t>Объект EventSource автоматически устанавливает постоянное соединение и позволяет серверу отправлять через него сообщения.</a:t>
            </a:r>
            <a:endParaRPr sz="14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ru" sz="1420">
                <a:solidFill>
                  <a:schemeClr val="dk1"/>
                </a:solidFill>
              </a:rPr>
              <a:t>Он предоставляет:</a:t>
            </a:r>
            <a:endParaRPr sz="1420">
              <a:solidFill>
                <a:schemeClr val="dk1"/>
              </a:solidFill>
            </a:endParaRPr>
          </a:p>
          <a:p>
            <a:pPr indent="-31877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20"/>
              <a:buChar char="●"/>
            </a:pPr>
            <a:r>
              <a:rPr lang="ru" sz="1420">
                <a:solidFill>
                  <a:schemeClr val="dk1"/>
                </a:solidFill>
              </a:rPr>
              <a:t>Автоматическое переподключение с настраиваемой retry задержкой.</a:t>
            </a:r>
            <a:endParaRPr sz="1420">
              <a:solidFill>
                <a:schemeClr val="dk1"/>
              </a:solidFill>
            </a:endParaRPr>
          </a:p>
          <a:p>
            <a:pPr indent="-3187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"/>
              <a:buChar char="●"/>
            </a:pPr>
            <a:r>
              <a:rPr lang="ru" sz="1420">
                <a:solidFill>
                  <a:schemeClr val="dk1"/>
                </a:solidFill>
              </a:rPr>
              <a:t>Идентификаторы сообщений для восстановления соединения. Последний полученный идентификатор посылается в заголовке Last-Event-ID при пересоединении.</a:t>
            </a:r>
            <a:endParaRPr sz="1420">
              <a:solidFill>
                <a:schemeClr val="dk1"/>
              </a:solidFill>
            </a:endParaRPr>
          </a:p>
          <a:p>
            <a:pPr indent="-3187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0"/>
              <a:buChar char="●"/>
            </a:pPr>
            <a:r>
              <a:rPr lang="ru" sz="1420">
                <a:solidFill>
                  <a:schemeClr val="dk1"/>
                </a:solidFill>
              </a:rPr>
              <a:t>Текущее состояние, записанное в свойстве readyState.</a:t>
            </a:r>
            <a:endParaRPr sz="14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ru" sz="1420">
                <a:solidFill>
                  <a:schemeClr val="dk1"/>
                </a:solidFill>
              </a:rPr>
              <a:t>Это делает EventSource достойной альтернативой протоколу WebSocket, который сравнительно низкоуровневый и не имеет таких встроенных возможностей (хотя их и можно реализовать).</a:t>
            </a:r>
            <a:endParaRPr sz="14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ru" sz="1420">
                <a:solidFill>
                  <a:schemeClr val="dk1"/>
                </a:solidFill>
              </a:rPr>
              <a:t>Для многих приложений возможностей EventSource вполне достаточно.</a:t>
            </a:r>
            <a:endParaRPr sz="14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4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4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Веб-сервера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Готовый сервер по конфигу</a:t>
            </a:r>
            <a:endParaRPr/>
          </a:p>
        </p:txBody>
      </p:sp>
      <p:sp>
        <p:nvSpPr>
          <p:cNvPr id="761" name="Google Shape;761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Все вы когда-нибудь слышали слова </a:t>
            </a:r>
            <a:r>
              <a:rPr b="1" lang="ru">
                <a:solidFill>
                  <a:schemeClr val="dk1"/>
                </a:solidFill>
              </a:rPr>
              <a:t>nginx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b="1" lang="ru">
                <a:solidFill>
                  <a:schemeClr val="dk1"/>
                </a:solidFill>
              </a:rPr>
              <a:t>apache </a:t>
            </a:r>
            <a:r>
              <a:rPr lang="ru">
                <a:solidFill>
                  <a:schemeClr val="dk1"/>
                </a:solidFill>
              </a:rPr>
              <a:t>и тд. Все это готовые сервера, который будут работать по конфигу, который вы им специально описываете.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это нужно?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Например, прокси</a:t>
            </a:r>
            <a:endParaRPr/>
          </a:p>
        </p:txBody>
      </p:sp>
      <p:sp>
        <p:nvSpPr>
          <p:cNvPr id="772" name="Google Shape;772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3" name="Google Shape;77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2"/>
            <a:ext cx="9144000" cy="381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еще, отдавать статику</a:t>
            </a:r>
            <a:endParaRPr/>
          </a:p>
        </p:txBody>
      </p:sp>
      <p:sp>
        <p:nvSpPr>
          <p:cNvPr id="779" name="Google Shape;779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этом, как правило, веб-сервера умеет эту статику сжимать и кэшировать, что позволяет быстрее доставлять ее до клиента.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0" name="Google Shape;78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0182"/>
            <a:ext cx="9143999" cy="205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JavaScript-движок (поддержка)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Разные браузеры могут понимать не все команды JavaScript. </a:t>
            </a: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Говоря о поддержке в браузерах, обычно упоминают о «совместимости с ECMAScript», а не о «совместимости с JavaScript», хотя JavaScript-движки детально анализируют и выполняют JavaScript.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ECMAScript — это спецификация того, как может выглядеть скриптовый язык. Появление новой версии ECMAScript не означает, что у всех движков JavaScript появятся новые функции. Всё зависит от групп или организаций, которые отвечают за обновления JavaScript-движков с учётом новейшей спецификацией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7" name="Google Shape;78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145" y="0"/>
            <a:ext cx="39857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Прогрессивные интернетные приложения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PWA</a:t>
            </a:r>
            <a:endParaRPr/>
          </a:p>
        </p:txBody>
      </p:sp>
      <p:sp>
        <p:nvSpPr>
          <p:cNvPr id="798" name="Google Shape;798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PWA (Progressive Web Application) - технология в web-разработке, которая визуально и функционально трансформирует сайт в приложение (мобильное приложение в браузере).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нужно сделать, чтобы завелось?</a:t>
            </a:r>
            <a:endParaRPr/>
          </a:p>
        </p:txBody>
      </p:sp>
      <p:sp>
        <p:nvSpPr>
          <p:cNvPr id="825" name="Google Shape;825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Service Worker;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Application shell (оболочка для быстрой загрузки с Service Worker);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Web App Manifest;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Push Notifications (включено в Service Worker);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SSL-сертификат для передачи данных по протоколу HTTPS.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manifest.json</a:t>
            </a:r>
            <a:endParaRPr/>
          </a:p>
        </p:txBody>
      </p:sp>
      <p:sp>
        <p:nvSpPr>
          <p:cNvPr id="831" name="Google Shape;831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2" name="Google Shape;83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162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manifest.json</a:t>
            </a:r>
            <a:endParaRPr/>
          </a:p>
        </p:txBody>
      </p:sp>
      <p:sp>
        <p:nvSpPr>
          <p:cNvPr id="838" name="Google Shape;838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88" y="1152475"/>
            <a:ext cx="7610823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Apple Meta Tags</a:t>
            </a:r>
            <a:endParaRPr/>
          </a:p>
        </p:txBody>
      </p:sp>
      <p:sp>
        <p:nvSpPr>
          <p:cNvPr id="845" name="Google Shape;845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6" name="Google Shape;84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7"/>
            <a:ext cx="9144000" cy="35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Среда выполнения JavaScript</a:t>
            </a:r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111111"/>
                </a:solidFill>
                <a:highlight>
                  <a:srgbClr val="FFFFFF"/>
                </a:highlight>
              </a:rPr>
              <a:t>В этой среде выполняется JavaScript-код и интерпретируется JavaScript-движком. Среда выполнения предоставляет хост-объекты, на которых и с которыми может работать JavaScript.</a:t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111111"/>
                </a:solidFill>
                <a:highlight>
                  <a:srgbClr val="FFFFFF"/>
                </a:highlight>
              </a:rPr>
              <a:t>Среда выполнения JavaScript — это «существующий объект или система», упомянутые в определении скриптового языка. Код проходит через JavaScript-движок, в котором объект или система анализирует код и разбирает его работу, а потом выполняет интерпретированные действия. </a:t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rgbClr val="111111"/>
                </a:solidFill>
                <a:highlight>
                  <a:srgbClr val="FFFFFF"/>
                </a:highlight>
              </a:rPr>
              <a:t>JavaScript-скрипты могут обращаться к приложениям, потому что те предоставляют «хост-объекты» в среде выполнения. На клиентской стороне средой выполнения JavaScript будет веб-браузер, в котором становятся доступными для манипуляций такие хост-объекты, как окна и HTML-документы. На серверной стороне среда выполнения JavaScript — это Node.js. В Node.js предоставляются связанные с сервером хост-объекты, такие как файловая система, процессы и запросы.</a:t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 PWA</a:t>
            </a:r>
            <a:endParaRPr/>
          </a:p>
        </p:txBody>
      </p:sp>
      <p:sp>
        <p:nvSpPr>
          <p:cNvPr id="852" name="Google Shape;852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PWA совмещает в себе свойства нативного приложения и функции браузера, что имеет свои преимущества: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поддерживается наиболее популярными ОС: Windows, iOS, Android. При этом загрузить можно на десктоп, смартфон, планшет, терминал в торговом зале;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обновления добавляются разработчиками удалённо. Пользователи видят изменения и улучшения, но им не требуется скачивать эти обновления самостоятельно;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индексируется Google и другими поисковыми системами;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благодаря сценарию Service Worker, который запускается браузером в фоновом режиме, и стратегии кэширования, обеспечивается возможность работы офлайн;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Frontend отделён от Backend’a. Меньше времени и ресурсов тратится на разработку/переработку дизайна и логики взаимодействия PWA с клиентом;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PWA можно установить без «Google play» и App Store, а также вопреки запрету устанавливать приложения из неизвестных источников. Лояльно относятся к PWA и антивирусные программы. Одновременно с этим передача данных происходит по протоколу HTTPS, поэтому PWA безопасно;</a:t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с февраля 2019 года PWA можно добавлять в App Store и Google Play, давая пользователю возможность скачать приложение из привычного источника.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PWA</a:t>
            </a:r>
            <a:endParaRPr/>
          </a:p>
        </p:txBody>
      </p:sp>
      <p:sp>
        <p:nvSpPr>
          <p:cNvPr id="858" name="Google Shape;858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Технология PWA не универсальна и имеет ряд недостатков: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 все устройства и не все операционные системы поддерживают полный набор возможностей PWA;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невозможно наладить активное участие пользователей iOS (например приложение может хранить локальные данные и файлы размером только до 50 Мбайт, нет доступа к In-App Payments (встроенные платежи) и многим другим сервисам Apple, нет интеграции с Siri), поддержка iOS начинается с версии 11.3;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работа офлайн ограничена;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работу PWA может ограничивать неполный доступ к аппаратным компонентам;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нет достаточной гибкости в отношении «специального» контента для пользователей (например программы лояльности);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>
                <a:solidFill>
                  <a:schemeClr val="dk1"/>
                </a:solidFill>
              </a:rPr>
              <a:t>при использовании PWA увеличивается расход заряда батареи мобильного устройства.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React (нет)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работает React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Virtual DOM</a:t>
            </a:r>
            <a:endParaRPr/>
          </a:p>
        </p:txBody>
      </p:sp>
      <p:sp>
        <p:nvSpPr>
          <p:cNvPr id="874" name="Google Shape;874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Главная проблема DOM — он никогда не был рассчитан для создания динамического пользовательского интерфейса.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Virtual DOM</a:t>
            </a:r>
            <a:r>
              <a:rPr lang="ru">
                <a:solidFill>
                  <a:schemeClr val="dk1"/>
                </a:solidFill>
              </a:rPr>
              <a:t> — это техника и набор библиотек/алгоритмов, которые позволяют нам улучшить производительность на клиентской стороне, избегая прямой работы с DOM путем создания и работы c абстракцией, имитирующей DOM-дерево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Virtual DOM</a:t>
            </a:r>
            <a:endParaRPr/>
          </a:p>
        </p:txBody>
      </p:sp>
      <p:sp>
        <p:nvSpPr>
          <p:cNvPr id="880" name="Google Shape;880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Вместо того, чтобы взаимодействовать с DOM напрямую, мы работаем с его </a:t>
            </a:r>
            <a:r>
              <a:rPr b="1" lang="ru">
                <a:solidFill>
                  <a:schemeClr val="dk1"/>
                </a:solidFill>
              </a:rPr>
              <a:t>легковесной копией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Мы можем вносить изменения в копию, исходя из наших потребностей, а после этого применять изменения к реальному DOM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При этом происходит сравнение DOM-дерева с его виртуальной копией, </a:t>
            </a:r>
            <a:r>
              <a:rPr b="1" lang="ru">
                <a:solidFill>
                  <a:schemeClr val="dk1"/>
                </a:solidFill>
              </a:rPr>
              <a:t>определяется разница и запускается перерисовка того, что было изменено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Картиночка</a:t>
            </a:r>
            <a:endParaRPr/>
          </a:p>
        </p:txBody>
      </p:sp>
      <p:sp>
        <p:nvSpPr>
          <p:cNvPr id="886" name="Google Shape;886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3320"/>
            <a:ext cx="9144000" cy="339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Virtual DOM</a:t>
            </a:r>
            <a:endParaRPr/>
          </a:p>
        </p:txBody>
      </p:sp>
      <p:sp>
        <p:nvSpPr>
          <p:cNvPr id="893" name="Google Shape;893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Такой подход работает быстрее, потому как не включает в себя все тяжеловесные части реального DOM. Но только если мы делаем это правильно. Есть две проблемы: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когда именно делать повторную перерисовку DOM?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как это сделать эффективно?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Когда?</a:t>
            </a:r>
            <a:endParaRPr/>
          </a:p>
        </p:txBody>
      </p:sp>
      <p:sp>
        <p:nvSpPr>
          <p:cNvPr id="899" name="Google Shape;899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Когда данные изменяются и нуждается в обновлении. Есть два варианта узнать, что данные изменились: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Первый из них — «dirty checking» (грязная проверка) заключается в том, чтобы опрашивать данные через регулярные промежутки времени и рекурсивно проверять все значения в структуре данных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Второй вариант — «observable» (наблюдаемый) заключается в наблюдении за изменением состояния. Если ничего не изменилось, мы ничего не делаем. Если изменилось, мы точно знаем, что нужно обновить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Как?</a:t>
            </a:r>
            <a:endParaRPr/>
          </a:p>
        </p:txBody>
      </p:sp>
      <p:sp>
        <p:nvSpPr>
          <p:cNvPr id="905" name="Google Shape;905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Что делает этот подход действительно быстрым: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Эффективные алгоритмы сравнения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Группировка операций чтения/записи при работе с DOM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Эффективное обновление под-деревьев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Курица или яйцо</a:t>
            </a:r>
            <a:endParaRPr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JavaScript был создан в 1996 году. В 1997 году Ecma International предложила стандартизировать JavaScript, и в результате появился ECMAScript. Но поскольку JavaScript соответствует спецификации ECMAScript, JavaScript является примером реализации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Получается, что ECMAScript основан на JavaScript, а JavaScript основан на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Наглядно</a:t>
            </a:r>
            <a:endParaRPr/>
          </a:p>
        </p:txBody>
      </p:sp>
      <p:sp>
        <p:nvSpPr>
          <p:cNvPr id="911" name="Google Shape;911;p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6"/>
            <a:ext cx="8520600" cy="298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курсу</a:t>
            </a:r>
            <a:endParaRPr/>
          </a:p>
        </p:txBody>
      </p:sp>
      <p:sp>
        <p:nvSpPr>
          <p:cNvPr id="918" name="Google Shape;918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Issue на GitHub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https://github.com/iu5git/JavaScript/issues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9" name="Google Shape;91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975" y="1795075"/>
            <a:ext cx="3122026" cy="31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лекции</a:t>
            </a:r>
            <a:endParaRPr/>
          </a:p>
        </p:txBody>
      </p:sp>
      <p:sp>
        <p:nvSpPr>
          <p:cNvPr id="925" name="Google Shape;925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Google формы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https://forms.gle/nQ1iqgiHAnXYkycS8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6" name="Google Shape;92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713" y="1724725"/>
            <a:ext cx="3022575" cy="3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311700" y="400050"/>
            <a:ext cx="8520600" cy="41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" sz="3600">
                <a:solidFill>
                  <a:schemeClr val="accent2"/>
                </a:solidFill>
              </a:rPr>
              <a:t>Процесс </a:t>
            </a:r>
            <a:r>
              <a:rPr b="1" lang="ru" sz="3600">
                <a:solidFill>
                  <a:schemeClr val="accent2"/>
                </a:solidFill>
              </a:rPr>
              <a:t>ТС39</a:t>
            </a:r>
            <a:endParaRPr b="1"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ТС39</a:t>
            </a:r>
            <a:endParaRPr/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</a:rPr>
              <a:t>TC39 (технический комитет 39)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 — занимается развитием </a:t>
            </a: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</a:rPr>
              <a:t>JavaScript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. Его членами являются компании (помимо прочих, все основные производители браузеров). TC39 регулярно собирается, на встречах присутствуют участники, представляющие интересы компаний, и приглашенные эксперты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Процесс ТС39</a:t>
            </a:r>
            <a:endParaRPr/>
          </a:p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Процесс TC39</a:t>
            </a:r>
            <a:r>
              <a:rPr lang="ru">
                <a:solidFill>
                  <a:schemeClr val="dk1"/>
                </a:solidFill>
              </a:rPr>
              <a:t> — алгоритм внесения изменений в спецификацию ECMAScript. Каждое предложение по добавлению новой возможности в ECMAScript в процессе созревания проходит ряд этапов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dk1"/>
                </a:solidFill>
              </a:rPr>
              <a:t>0 этап: идея (strawman)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1 этап: предложение (proposal)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2 этап: черновик (draft)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3 этап: кандидат (candidate)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4 этап: финал (finished)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ТС39</a:t>
            </a:r>
            <a:endParaRPr/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</a:rPr>
              <a:t>TC39 (технический комитет 39)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 — занимается развитием </a:t>
            </a: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</a:rPr>
              <a:t>JavaScript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. Его членами являются компании (помимо прочих, все основные производители браузеров). TC39 регулярно собирается, на встречах присутствуют участники, представляющие интересы компаний, и приглашенные эксперты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311700" y="528650"/>
            <a:ext cx="8520600" cy="4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Зачем нам об этом знать?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Браузерная поддержка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https://habr.com/ru/companies/nix/articles/342904/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3208000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https://frontend.tech-mail.ru/slides/s8/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Поддержка версий ECMAScript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</a:endParaRPr>
          </a:p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rgbClr val="2D79F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https://kangax.github.io/</a:t>
            </a:r>
            <a:endParaRPr sz="3150">
              <a:solidFill>
                <a:srgbClr val="2D79F6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25" y="1825374"/>
            <a:ext cx="7219950" cy="31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Возможности браузера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</a:endParaRPr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rgbClr val="2D79F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http://caniuse.com/</a:t>
            </a:r>
            <a:endParaRPr sz="3150">
              <a:solidFill>
                <a:srgbClr val="2D79F6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1200"/>
              </a:spcAft>
              <a:buNone/>
            </a:pPr>
            <a:r>
              <a:t/>
            </a:r>
            <a:endParaRPr sz="3150">
              <a:solidFill>
                <a:srgbClr val="111111"/>
              </a:solidFill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38" y="2028826"/>
            <a:ext cx="8102723" cy="27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11700" y="500075"/>
            <a:ext cx="8520600" cy="4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Как нам использовать последний функционал JavaScript и поддерживать все браузеры?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Полифиллы</a:t>
            </a:r>
            <a:endParaRPr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</a:rPr>
              <a:t>Полифилл</a:t>
            </a:r>
            <a:r>
              <a:rPr lang="ru">
                <a:solidFill>
                  <a:schemeClr val="accent2"/>
                </a:solidFill>
              </a:rPr>
              <a:t> — это библиотека, которая добавляет в старые браузеры поддержку возможностей, которые в современных браузерах являются встроенными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538" y="2457452"/>
            <a:ext cx="6926925" cy="19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Транспайлинг</a:t>
            </a:r>
            <a:endParaRPr/>
          </a:p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</a:rPr>
              <a:t>Транспайлинг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 — это конвертация кода программы, написанной на одном языке программирования в другой язык программирования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00" y="2162551"/>
            <a:ext cx="6986599" cy="23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Babel</a:t>
            </a:r>
            <a:endParaRPr/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</a:rPr>
              <a:t>Babel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 — многофункциональный транспайлер, позволяет транспиллировать ES5, ES6, ES2016, ES2017, ES2018, ES.Next, JSX и Flow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Babel (использование)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650" y="1146325"/>
            <a:ext cx="668670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Babel (как работает)</a:t>
            </a:r>
            <a:endParaRPr/>
          </a:p>
        </p:txBody>
      </p:sp>
      <p:sp>
        <p:nvSpPr>
          <p:cNvPr id="213" name="Google Shape;21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Парсит исходный код и </a:t>
            </a:r>
            <a:r>
              <a:rPr b="1" lang="ru">
                <a:solidFill>
                  <a:schemeClr val="dk1"/>
                </a:solidFill>
              </a:rPr>
              <a:t>строит AST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Последовательно вызывает набор функций, которые каким-то образом</a:t>
            </a:r>
            <a:r>
              <a:rPr lang="ru">
                <a:solidFill>
                  <a:schemeClr val="dk1"/>
                </a:solidFill>
              </a:rPr>
              <a:t> </a:t>
            </a:r>
            <a:r>
              <a:rPr b="1" lang="ru">
                <a:solidFill>
                  <a:schemeClr val="dk1"/>
                </a:solidFill>
              </a:rPr>
              <a:t>трансформируют AST</a:t>
            </a:r>
            <a:r>
              <a:rPr lang="ru">
                <a:solidFill>
                  <a:schemeClr val="dk1"/>
                </a:solidFill>
              </a:rPr>
              <a:t> программы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процессе трансформации части AST, относящиеся к современному синтаксису, </a:t>
            </a:r>
            <a:r>
              <a:rPr b="1" lang="ru">
                <a:solidFill>
                  <a:schemeClr val="dk1"/>
                </a:solidFill>
              </a:rPr>
              <a:t>заменяются на эквивалентные</a:t>
            </a:r>
            <a:r>
              <a:rPr lang="ru">
                <a:solidFill>
                  <a:schemeClr val="dk1"/>
                </a:solidFill>
              </a:rPr>
              <a:t>, но более общеупотребительные фрагменты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Преобразует модифицированное AST в </a:t>
            </a:r>
            <a:r>
              <a:rPr b="1" lang="ru">
                <a:solidFill>
                  <a:schemeClr val="dk1"/>
                </a:solidFill>
              </a:rPr>
              <a:t>новый транспилированный</a:t>
            </a:r>
            <a:r>
              <a:rPr lang="ru">
                <a:solidFill>
                  <a:schemeClr val="dk1"/>
                </a:solidFill>
              </a:rPr>
              <a:t> код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Babel (как работает)</a:t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091550"/>
            <a:ext cx="68199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311700" y="528650"/>
            <a:ext cx="8520600" cy="4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А что делать с CSS?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Из чего состоит JavaScript?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ECMA-262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ECMAScript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JavaScript-движок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ТС39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Постпроцессоры (PostCSS)</a:t>
            </a:r>
            <a:endParaRPr/>
          </a:p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rgbClr val="111111"/>
                </a:solidFill>
                <a:highlight>
                  <a:srgbClr val="FFFFFF"/>
                </a:highlight>
              </a:rPr>
              <a:t>Постпроцессор</a:t>
            </a: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 — это программа на вход которой дается css, а на выходе получается css.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Постпроцессоры (как работает)</a:t>
            </a:r>
            <a:endParaRPr/>
          </a:p>
        </p:txBody>
      </p:sp>
      <p:sp>
        <p:nvSpPr>
          <p:cNvPr id="236" name="Google Shape;23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Исходный файл дается на вход PostCSS и парсится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Плагин 1 что-то делает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...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Плагин n что-то делает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Char char="●"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Полученный результат преобразовывается в строку и записывается в выходной файл</a:t>
            </a:r>
            <a:endParaRPr b="1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Постпроцессоры (autoprefixer)</a:t>
            </a:r>
            <a:endParaRPr/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425" y="1112975"/>
            <a:ext cx="38091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Постпроцессоры (Preset Env)</a:t>
            </a:r>
            <a:endParaRPr/>
          </a:p>
        </p:txBody>
      </p:sp>
      <p:pic>
        <p:nvPicPr>
          <p:cNvPr id="248" name="Google Shape;2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463" y="1184425"/>
            <a:ext cx="458308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Постпроцессоры (CSS Modules)</a:t>
            </a:r>
            <a:endParaRPr/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613" y="1105825"/>
            <a:ext cx="432076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Bundlers</a:t>
            </a:r>
            <a:endParaRPr/>
          </a:p>
        </p:txBody>
      </p:sp>
      <p:sp>
        <p:nvSpPr>
          <p:cNvPr id="260" name="Google Shape;260;p47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https://habr.com/ru/companies/vk/articles/340922/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Bundler</a:t>
            </a:r>
            <a:endParaRPr/>
          </a:p>
        </p:txBody>
      </p:sp>
      <p:sp>
        <p:nvSpPr>
          <p:cNvPr id="266" name="Google Shape;26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lang="ru">
                <a:solidFill>
                  <a:srgbClr val="282A2E"/>
                </a:solidFill>
                <a:highlight>
                  <a:srgbClr val="FFFFFF"/>
                </a:highlight>
              </a:rPr>
              <a:t>Bundler — программа, которая упаковывает сложный проект со многими файлами и внешними зависимостями в один (иногда несколько) файл, который будет отправлен браузеру.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Bundler</a:t>
            </a:r>
            <a:endParaRPr/>
          </a:p>
        </p:txBody>
      </p:sp>
      <p:pic>
        <p:nvPicPr>
          <p:cNvPr id="272" name="Google Shape;2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4450"/>
            <a:ext cx="8839199" cy="1814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Bundler</a:t>
            </a:r>
            <a:endParaRPr/>
          </a:p>
        </p:txBody>
      </p:sp>
      <p:pic>
        <p:nvPicPr>
          <p:cNvPr id="278" name="Google Shape;2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543050"/>
            <a:ext cx="76771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Чистый html</a:t>
            </a:r>
            <a:endParaRPr/>
          </a:p>
        </p:txBody>
      </p:sp>
      <p:pic>
        <p:nvPicPr>
          <p:cNvPr id="284" name="Google Shape;2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5925"/>
            <a:ext cx="8839201" cy="186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Ecma International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Организация, которая создает стандарты для технологий.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Чистый html</a:t>
            </a:r>
            <a:endParaRPr/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3000"/>
            <a:ext cx="8839199" cy="321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Npm</a:t>
            </a:r>
            <a:endParaRPr/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952625"/>
            <a:ext cx="59626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Npm</a:t>
            </a:r>
            <a:endParaRPr/>
          </a:p>
        </p:txBody>
      </p:sp>
      <p:pic>
        <p:nvPicPr>
          <p:cNvPr id="302" name="Google Shape;3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5925"/>
            <a:ext cx="8839201" cy="186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Npm</a:t>
            </a:r>
            <a:endParaRPr/>
          </a:p>
        </p:txBody>
      </p:sp>
      <p:pic>
        <p:nvPicPr>
          <p:cNvPr id="308" name="Google Shape;3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75" y="1070100"/>
            <a:ext cx="77602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</a:t>
            </a:r>
            <a:r>
              <a:rPr lang="ru" sz="3150">
                <a:solidFill>
                  <a:schemeClr val="accent2"/>
                </a:solidFill>
              </a:rPr>
              <a:t>Npm + CommonJS</a:t>
            </a:r>
            <a:endParaRPr/>
          </a:p>
        </p:txBody>
      </p:sp>
      <p:pic>
        <p:nvPicPr>
          <p:cNvPr id="314" name="Google Shape;3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1952625"/>
            <a:ext cx="69913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</a:t>
            </a:r>
            <a:r>
              <a:rPr lang="ru" sz="3150">
                <a:solidFill>
                  <a:schemeClr val="accent2"/>
                </a:solidFill>
              </a:rPr>
              <a:t>Npm + CommonJS</a:t>
            </a:r>
            <a:endParaRPr/>
          </a:p>
        </p:txBody>
      </p:sp>
      <p:pic>
        <p:nvPicPr>
          <p:cNvPr id="320" name="Google Shape;3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0175"/>
            <a:ext cx="8839201" cy="224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Webpack + Npm + CommonJS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326" name="Google Shape;3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563" y="1134400"/>
            <a:ext cx="55368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Npm + CommonJS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332" name="Google Shape;3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350" y="1952625"/>
            <a:ext cx="35433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Webpack + Npm + CommonJS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338" name="Google Shape;3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100" y="1153475"/>
            <a:ext cx="51157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</a:t>
            </a:r>
            <a:r>
              <a:rPr lang="ru" sz="3150">
                <a:solidFill>
                  <a:schemeClr val="accent2"/>
                </a:solidFill>
              </a:rPr>
              <a:t>Npm + ESM</a:t>
            </a:r>
            <a:endParaRPr/>
          </a:p>
        </p:txBody>
      </p:sp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4475"/>
            <a:ext cx="8839201" cy="224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ECMA-262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Это стандарт, изданный Ecma International. В нём прописана спецификация скриптового языка общего назначения.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ECMA-262 — это стандарт, подобный QWERTY, только представляющий собой спецификацию скриптового языка, называющегося ECMAScript. </a:t>
            </a: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ECMA-262 можно считать учётным номером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Babel</a:t>
            </a:r>
            <a:endParaRPr/>
          </a:p>
        </p:txBody>
      </p:sp>
      <p:pic>
        <p:nvPicPr>
          <p:cNvPr id="350" name="Google Shape;3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063" y="1155825"/>
            <a:ext cx="297788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PostCSS</a:t>
            </a:r>
            <a:endParaRPr/>
          </a:p>
        </p:txBody>
      </p:sp>
      <p:pic>
        <p:nvPicPr>
          <p:cNvPr id="356" name="Google Shape;3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838" y="1055825"/>
            <a:ext cx="354631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TypeScript</a:t>
            </a:r>
            <a:endParaRPr/>
          </a:p>
        </p:txBody>
      </p:sp>
      <p:sp>
        <p:nvSpPr>
          <p:cNvPr id="362" name="Google Shape;362;p64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https://frontend.tech-mail.ru/slides/s8/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 txBox="1"/>
          <p:nvPr>
            <p:ph idx="4294967295" type="body"/>
          </p:nvPr>
        </p:nvSpPr>
        <p:spPr>
          <a:xfrm>
            <a:off x="311700" y="528650"/>
            <a:ext cx="8520600" cy="4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Зачем нам нужен новый язык?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6"/>
          <p:cNvSpPr txBox="1"/>
          <p:nvPr>
            <p:ph idx="4294967295" type="body"/>
          </p:nvPr>
        </p:nvSpPr>
        <p:spPr>
          <a:xfrm>
            <a:off x="311700" y="528650"/>
            <a:ext cx="8520600" cy="4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JavaScript не типизируемый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Типизация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378" name="Google Shape;3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75" y="1141550"/>
            <a:ext cx="4362450" cy="1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175" y="3123226"/>
            <a:ext cx="3026575" cy="18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86100"/>
            <a:ext cx="39272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>
            <p:ph idx="4294967295" type="body"/>
          </p:nvPr>
        </p:nvSpPr>
        <p:spPr>
          <a:xfrm>
            <a:off x="311700" y="528650"/>
            <a:ext cx="8520600" cy="4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Больше новых языков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Dart programming language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391" name="Google Shape;3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13" y="1105825"/>
            <a:ext cx="87063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CoffeeScript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397" name="Google Shape;3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490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CoffeeScript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403" name="Google Shape;4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017725"/>
            <a:ext cx="81158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ECMAScript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Описанная в ECMA-262 спецификация создания скриптового языка общего назначения.</a:t>
            </a: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 (спецификация ECMAScript)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«ECMA-262» — это название и стандарта, и спецификации скриптового языка ECMAScript. ECMAScript содержит правила, сведения и рекомендации, которые должны соблюдаться скриптовым языком, чтобы он считался совместимым с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ClojureScript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409" name="Google Shape;4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713" y="1055825"/>
            <a:ext cx="693257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Elm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415" name="Google Shape;4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038" y="1084400"/>
            <a:ext cx="722791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TypeScript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421" name="Google Shape;4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47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TypeScript</a:t>
            </a:r>
            <a:endParaRPr/>
          </a:p>
        </p:txBody>
      </p:sp>
      <p:sp>
        <p:nvSpPr>
          <p:cNvPr id="427" name="Google Shape;42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8580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TypeScript</a:t>
            </a:r>
            <a:r>
              <a:rPr lang="ru">
                <a:solidFill>
                  <a:schemeClr val="dk1"/>
                </a:solidFill>
              </a:rPr>
              <a:t> — язык программирования, представленный Microsoft в 2012 году. TypeScript является </a:t>
            </a:r>
            <a:r>
              <a:rPr b="1" lang="ru">
                <a:solidFill>
                  <a:schemeClr val="dk1"/>
                </a:solidFill>
              </a:rPr>
              <a:t>обратно совместимым</a:t>
            </a:r>
            <a:r>
              <a:rPr lang="ru">
                <a:solidFill>
                  <a:schemeClr val="dk1"/>
                </a:solidFill>
              </a:rPr>
              <a:t> с JavaScript и компилируется в последний. TypeScript отличается от JavaScript возможностью явного статического назначения типов, а также поддержкой подключения модулей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Преимущества TypeScript</a:t>
            </a:r>
            <a:endParaRPr sz="3150">
              <a:solidFill>
                <a:schemeClr val="accent2"/>
              </a:solidFill>
            </a:endParaRPr>
          </a:p>
        </p:txBody>
      </p:sp>
      <p:sp>
        <p:nvSpPr>
          <p:cNvPr id="433" name="Google Shape;433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Аннотации типов и проверка их согласования на этапе компиляции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Интерфейсы, кортежи, декораторы свойств и методов, расширенные возможности ООП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TypeScript — </a:t>
            </a: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надмножество JavaScript</a:t>
            </a: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поэтому любой код на JavaScript будет выполнен и в TypeScript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Широкая поддержка IDE и адекватный автокомплит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Поддержка ES6-модулей из коробки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8580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Переписываем проект на TS</a:t>
            </a:r>
            <a:endParaRPr sz="3150">
              <a:solidFill>
                <a:schemeClr val="accent2"/>
              </a:solidFill>
            </a:endParaRPr>
          </a:p>
        </p:txBody>
      </p:sp>
      <p:sp>
        <p:nvSpPr>
          <p:cNvPr id="439" name="Google Shape;439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Переименовываем </a:t>
            </a:r>
            <a:r>
              <a:rPr b="1" lang="ru">
                <a:solidFill>
                  <a:schemeClr val="dk1"/>
                </a:solidFill>
              </a:rPr>
              <a:t>*.js</a:t>
            </a:r>
            <a:r>
              <a:rPr lang="ru">
                <a:solidFill>
                  <a:schemeClr val="dk1"/>
                </a:solidFill>
              </a:rPr>
              <a:t> в </a:t>
            </a:r>
            <a:r>
              <a:rPr b="1" lang="ru">
                <a:solidFill>
                  <a:schemeClr val="dk1"/>
                </a:solidFill>
              </a:rPr>
              <a:t>*.ts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???????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PROFIT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Установка и использование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445" name="Google Shape;44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8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/>
              <a:t>Файл </a:t>
            </a:r>
            <a:r>
              <a:rPr lang="ru" sz="3150">
                <a:latin typeface="Roboto Mono"/>
                <a:ea typeface="Roboto Mono"/>
                <a:cs typeface="Roboto Mono"/>
                <a:sym typeface="Roboto Mono"/>
              </a:rPr>
              <a:t>tsconfig.json</a:t>
            </a:r>
            <a:endParaRPr sz="31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3150"/>
          </a:p>
        </p:txBody>
      </p:sp>
      <p:pic>
        <p:nvPicPr>
          <p:cNvPr id="451" name="Google Shape;4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350" y="1198700"/>
            <a:ext cx="488729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Запускаем</a:t>
            </a:r>
            <a:endParaRPr sz="3150"/>
          </a:p>
        </p:txBody>
      </p:sp>
      <p:pic>
        <p:nvPicPr>
          <p:cNvPr id="457" name="Google Shape;45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952625"/>
            <a:ext cx="28575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TS -&gt; JS</a:t>
            </a:r>
            <a:endParaRPr sz="3150"/>
          </a:p>
        </p:txBody>
      </p:sp>
      <p:pic>
        <p:nvPicPr>
          <p:cNvPr id="463" name="Google Shape;4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7525"/>
            <a:ext cx="4840675" cy="10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25" y="2873433"/>
            <a:ext cx="4209067" cy="169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ECMAScript (как выглядит)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Декабрь 1999 — ECMAScript 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ECMAScript 4 (</a:t>
            </a:r>
            <a:r>
              <a:rPr b="1" lang="ru">
                <a:solidFill>
                  <a:schemeClr val="dk1"/>
                </a:solidFill>
              </a:rPr>
              <a:t>abandoned</a:t>
            </a:r>
            <a:r>
              <a:rPr lang="ru">
                <a:solidFill>
                  <a:schemeClr val="dk1"/>
                </a:solidFill>
              </a:rPr>
              <a:t>) — заброшенная версия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Декабрь 2009 — ECMAScript 5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Июнь 2011 — ECMAScript 5.1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Июль 2015 — ECMAScript 2015 (ECMAScript 6th edition)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Июль 2016 — ECMAScript 2016 (ECMAScript 7th edition)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Июнь 2017 — ECMAScript 2017 (ECMAScript 8th edition)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ru">
                <a:solidFill>
                  <a:schemeClr val="dk1"/>
                </a:solidFill>
              </a:rPr>
              <a:t>Лето 2018</a:t>
            </a:r>
            <a:r>
              <a:rPr lang="ru">
                <a:solidFill>
                  <a:schemeClr val="dk1"/>
                </a:solidFill>
              </a:rPr>
              <a:t> — ECMAScript 2018 (и так далее)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Типизация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470" name="Google Shape;47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775" y="1158712"/>
            <a:ext cx="2302325" cy="180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50" y="3086114"/>
            <a:ext cx="3118617" cy="188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800" y="3277275"/>
            <a:ext cx="4629149" cy="16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Аннотации типов</a:t>
            </a:r>
            <a:endParaRPr sz="3150"/>
          </a:p>
        </p:txBody>
      </p:sp>
      <p:pic>
        <p:nvPicPr>
          <p:cNvPr id="478" name="Google Shape;47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275"/>
            <a:ext cx="8839199" cy="272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Вывод типов</a:t>
            </a:r>
            <a:endParaRPr sz="3150"/>
          </a:p>
        </p:txBody>
      </p:sp>
      <p:pic>
        <p:nvPicPr>
          <p:cNvPr id="484" name="Google Shape;48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1600"/>
            <a:ext cx="8839199" cy="272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Аннотации типов</a:t>
            </a:r>
            <a:endParaRPr sz="3150"/>
          </a:p>
        </p:txBody>
      </p:sp>
      <p:pic>
        <p:nvPicPr>
          <p:cNvPr id="490" name="Google Shape;49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750" y="1184400"/>
            <a:ext cx="60144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/>
              <a:t>Аннотации типов</a:t>
            </a:r>
            <a:endParaRPr sz="3150"/>
          </a:p>
        </p:txBody>
      </p:sp>
      <p:pic>
        <p:nvPicPr>
          <p:cNvPr id="496" name="Google Shape;49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824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3150"/>
          </a:p>
        </p:txBody>
      </p:sp>
      <p:pic>
        <p:nvPicPr>
          <p:cNvPr id="502" name="Google Shape;50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134400"/>
            <a:ext cx="67412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3150"/>
          </a:p>
        </p:txBody>
      </p:sp>
      <p:pic>
        <p:nvPicPr>
          <p:cNvPr id="508" name="Google Shape;50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38" y="1162975"/>
            <a:ext cx="73161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3150"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0150"/>
            <a:ext cx="8839200" cy="288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3150"/>
          </a:p>
        </p:txBody>
      </p:sp>
      <p:pic>
        <p:nvPicPr>
          <p:cNvPr id="520" name="Google Shape;52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4475"/>
            <a:ext cx="8839202" cy="29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3150"/>
          </a:p>
        </p:txBody>
      </p:sp>
      <p:pic>
        <p:nvPicPr>
          <p:cNvPr id="526" name="Google Shape;52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824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ES.Next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</a:rPr>
              <a:t>ES.Next</a:t>
            </a:r>
            <a:r>
              <a:rPr lang="ru">
                <a:solidFill>
                  <a:schemeClr val="accent2"/>
                </a:solidFill>
              </a:rPr>
              <a:t> — так временно называют совокупность новых возможностей языка, которые могут войти в следующую версию спецификации. Фичи из ES.Next правильнее называть </a:t>
            </a:r>
            <a:r>
              <a:rPr lang="ru">
                <a:solidFill>
                  <a:schemeClr val="dk1"/>
                </a:solidFill>
              </a:rPr>
              <a:t>“предложения” (proposals)</a:t>
            </a:r>
            <a:r>
              <a:rPr lang="ru">
                <a:solidFill>
                  <a:schemeClr val="accent2"/>
                </a:solidFill>
              </a:rPr>
              <a:t> , потому что они всё ещё находятся на стадии обсуждения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Функции в TypeScript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3150"/>
          </a:p>
        </p:txBody>
      </p:sp>
      <p:pic>
        <p:nvPicPr>
          <p:cNvPr id="532" name="Google Shape;53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02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Интерфейсы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38" name="Google Shape;53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0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Интерфейсы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44" name="Google Shape;54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50" y="977250"/>
            <a:ext cx="68641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Классы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50" name="Google Shape;55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329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Классы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56" name="Google Shape;55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7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Generics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62" name="Google Shape;5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9969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Generics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68" name="Google Shape;56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268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Декораторы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74" name="Google Shape;57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77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Декораторы</a:t>
            </a:r>
            <a:endParaRPr sz="3150">
              <a:solidFill>
                <a:schemeClr val="accent2"/>
              </a:solidFill>
            </a:endParaRPr>
          </a:p>
        </p:txBody>
      </p:sp>
      <p:pic>
        <p:nvPicPr>
          <p:cNvPr id="580" name="Google Shape;58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15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1"/>
          <p:cNvSpPr txBox="1"/>
          <p:nvPr>
            <p:ph idx="4294967295" type="body"/>
          </p:nvPr>
        </p:nvSpPr>
        <p:spPr>
          <a:xfrm>
            <a:off x="311700" y="528650"/>
            <a:ext cx="8520600" cy="4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600">
                <a:solidFill>
                  <a:srgbClr val="111111"/>
                </a:solidFill>
                <a:highlight>
                  <a:srgbClr val="FFFFFF"/>
                </a:highlight>
              </a:rPr>
              <a:t>Как типизировать JavaScript</a:t>
            </a: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JavaScript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Скриптовый язык общего назначения, соответствующий спецификации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111111"/>
                </a:solidFill>
                <a:highlight>
                  <a:srgbClr val="FFFFFF"/>
                </a:highlight>
              </a:rPr>
              <a:t>Это диалект языка ECMAScript.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TypeScript Declaration Files</a:t>
            </a:r>
            <a:endParaRPr/>
          </a:p>
        </p:txBody>
      </p:sp>
      <p:sp>
        <p:nvSpPr>
          <p:cNvPr id="591" name="Google Shape;591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TypeScript Declaration Files (.d.ts)</a:t>
            </a:r>
            <a:r>
              <a:rPr lang="ru">
                <a:solidFill>
                  <a:schemeClr val="dk1"/>
                </a:solidFill>
              </a:rPr>
              <a:t> — служат для описания интерфейсов, экспортируемых классов и методов для модулей, написанных на обычном JavaScript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*.d.ts файл</a:t>
            </a:r>
            <a:endParaRPr/>
          </a:p>
        </p:txBody>
      </p:sp>
      <p:pic>
        <p:nvPicPr>
          <p:cNvPr id="597" name="Google Shape;59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088" y="1112975"/>
            <a:ext cx="77238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Webpack + TypeScript</a:t>
            </a:r>
            <a:endParaRPr/>
          </a:p>
        </p:txBody>
      </p:sp>
      <p:pic>
        <p:nvPicPr>
          <p:cNvPr id="603" name="Google Shape;60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813" y="1170125"/>
            <a:ext cx="37123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Технологии сборки</a:t>
            </a:r>
            <a:endParaRPr/>
          </a:p>
        </p:txBody>
      </p:sp>
      <p:pic>
        <p:nvPicPr>
          <p:cNvPr id="609" name="Google Shape;60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94625"/>
            <a:ext cx="1595525" cy="15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073" y="626923"/>
            <a:ext cx="1823350" cy="18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7650" y="3131925"/>
            <a:ext cx="1361210" cy="15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5792" y="1271750"/>
            <a:ext cx="97276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753" y="1054544"/>
            <a:ext cx="1089700" cy="153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9200" y="3024150"/>
            <a:ext cx="1536476" cy="153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5115" y="1981223"/>
            <a:ext cx="3563636" cy="13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5463" y="0"/>
            <a:ext cx="1776838" cy="201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0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82575" y="3765257"/>
            <a:ext cx="2800424" cy="903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Веб реального времени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объединяет эти сервисы?</a:t>
            </a:r>
            <a:endParaRPr/>
          </a:p>
        </p:txBody>
      </p:sp>
      <p:sp>
        <p:nvSpPr>
          <p:cNvPr id="628" name="Google Shape;628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сервис отслеживания </a:t>
            </a:r>
            <a:r>
              <a:rPr lang="ru">
                <a:solidFill>
                  <a:schemeClr val="dk1"/>
                </a:solidFill>
              </a:rPr>
              <a:t>общественного</a:t>
            </a:r>
            <a:r>
              <a:rPr lang="ru">
                <a:solidFill>
                  <a:schemeClr val="dk1"/>
                </a:solidFill>
              </a:rPr>
              <a:t> транспорта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соц-сеть с чатами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браузерная онлайн-игра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Возможность взаимодействовать с клиентом в реальном времени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чем проблема?</a:t>
            </a:r>
            <a:endParaRPr/>
          </a:p>
        </p:txBody>
      </p:sp>
      <p:sp>
        <p:nvSpPr>
          <p:cNvPr id="639" name="Google Shape;639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браузере мы используем протокол HTTP, поэтому сервер может что-то сообщить клиенту, только когда сам клиент запросит какую-либо информацию.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Т.е. у сервера нет адекватной возможности оповещать клиента.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Способы решения</a:t>
            </a:r>
            <a:endParaRPr/>
          </a:p>
        </p:txBody>
      </p:sp>
      <p:sp>
        <p:nvSpPr>
          <p:cNvPr id="645" name="Google Shape;645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Short Polling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Long Polling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Server-sent events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WebSockets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Short Polling</a:t>
            </a:r>
            <a:endParaRPr/>
          </a:p>
        </p:txBody>
      </p:sp>
      <p:sp>
        <p:nvSpPr>
          <p:cNvPr id="651" name="Google Shape;651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Клиент запрашивает у сервера данные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Сервер отвечает двумя способами: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Отправляет пустой ответ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ru">
                <a:solidFill>
                  <a:schemeClr val="dk1"/>
                </a:solidFill>
              </a:rPr>
              <a:t>Отправляет нормальный ответ в теле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Как только клиент получает ответ от сервера, он ждет пару секунд, и снова начинает повторять процесс.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